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326" r:id="rId2"/>
    <p:sldId id="259" r:id="rId3"/>
    <p:sldId id="260" r:id="rId4"/>
    <p:sldId id="295" r:id="rId5"/>
    <p:sldId id="308" r:id="rId6"/>
    <p:sldId id="309" r:id="rId7"/>
    <p:sldId id="299" r:id="rId8"/>
    <p:sldId id="300" r:id="rId9"/>
    <p:sldId id="298" r:id="rId10"/>
    <p:sldId id="297" r:id="rId11"/>
    <p:sldId id="303" r:id="rId12"/>
    <p:sldId id="296" r:id="rId13"/>
    <p:sldId id="301" r:id="rId14"/>
    <p:sldId id="324" r:id="rId15"/>
    <p:sldId id="325" r:id="rId16"/>
    <p:sldId id="321" r:id="rId17"/>
    <p:sldId id="318" r:id="rId18"/>
    <p:sldId id="320" r:id="rId19"/>
    <p:sldId id="319" r:id="rId20"/>
    <p:sldId id="306" r:id="rId21"/>
    <p:sldId id="322" r:id="rId22"/>
    <p:sldId id="323" r:id="rId23"/>
    <p:sldId id="307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48" autoAdjust="0"/>
    <p:restoredTop sz="94660"/>
  </p:normalViewPr>
  <p:slideViewPr>
    <p:cSldViewPr>
      <p:cViewPr>
        <p:scale>
          <a:sx n="70" d="100"/>
          <a:sy n="70" d="100"/>
        </p:scale>
        <p:origin x="-2292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042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98938-751A-4AA1-9AA3-EE3F01A009BC}" type="datetimeFigureOut">
              <a:rPr lang="en-US" smtClean="0"/>
              <a:pPr/>
              <a:t>9/4/2015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E35B7-E5E3-4EB8-95F2-88101CEF5B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E35B7-E5E3-4EB8-95F2-88101CEF5BE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D3B97-D83D-4897-89B4-AF026F91BD63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9/4/2015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9/4/2015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9/4/2015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ocomics.com/pearlsbeforeswine/2015/04/21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0" y="0"/>
            <a:ext cx="89916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Planning for Design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28194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Shawn </a:t>
            </a:r>
            <a:r>
              <a:rPr lang="en-US" sz="2400" dirty="0" smtClean="0"/>
              <a:t>Dikes, AICP</a:t>
            </a:r>
            <a:endParaRPr lang="en-US" sz="2400" dirty="0"/>
          </a:p>
        </p:txBody>
      </p:sp>
      <p:pic>
        <p:nvPicPr>
          <p:cNvPr id="7" name="Picture 2" descr="J:\173630-Northwest Corridor Transit Study\6.0 Public Involvement\6.9 Website\website photos\SR12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39670"/>
            <a:ext cx="2612799" cy="195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J:\173630-Northwest Corridor Transit Study\6.0 Public Involvement\6.9 Website\website photos\AshlandCit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88" r="12979" b="17701"/>
          <a:stretch/>
        </p:blipFill>
        <p:spPr bwMode="auto">
          <a:xfrm>
            <a:off x="6019800" y="3657600"/>
            <a:ext cx="2819400" cy="191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G_076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965" t="21464" r="653" b="29168"/>
          <a:stretch/>
        </p:blipFill>
        <p:spPr bwMode="auto">
          <a:xfrm>
            <a:off x="5943600" y="990600"/>
            <a:ext cx="256768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FHWA / KYTC / ACEC Partnering Conference 2015</a:t>
            </a:r>
            <a:endParaRPr lang="en-US" dirty="0"/>
          </a:p>
        </p:txBody>
      </p:sp>
      <p:pic>
        <p:nvPicPr>
          <p:cNvPr id="9" name="Picture 8" descr="PB Logo RG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505200"/>
            <a:ext cx="2286000" cy="703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Analysis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What to Include? 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Environmental Overview(s)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Constraints Map(s)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Narrative / Documentation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Scope</a:t>
            </a:r>
          </a:p>
          <a:p>
            <a:pPr lvl="2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Natural</a:t>
            </a:r>
          </a:p>
          <a:p>
            <a:pPr lvl="2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Cultural / Historic</a:t>
            </a:r>
          </a:p>
          <a:p>
            <a:pPr lvl="2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Human / Socio Economic </a:t>
            </a:r>
          </a:p>
          <a:p>
            <a:pPr lvl="2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Geo Tech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1600200"/>
            <a:ext cx="2523564" cy="3900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Analysis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838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What to Include?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Desk Top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Google Earth / GIS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Data Base Reviews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Field Work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Windshield Only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Site Visits</a:t>
            </a:r>
          </a:p>
          <a:p>
            <a:endParaRPr lang="en-US" sz="320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52" t="8889" r="14052" b="20000"/>
          <a:stretch/>
        </p:blipFill>
        <p:spPr>
          <a:xfrm>
            <a:off x="5867400" y="2057400"/>
            <a:ext cx="28575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Analysis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838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Who Reviews / When? 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District &amp; Central Office 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DEA / Subject Leads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Agency Input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Mail / Phone, etc. </a:t>
            </a:r>
          </a:p>
          <a:p>
            <a:endParaRPr lang="en-US" sz="320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Get Reviews Early</a:t>
            </a:r>
          </a:p>
          <a:p>
            <a:endParaRPr lang="en-US" sz="320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Determine in Scoping What Makes Sense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981200"/>
            <a:ext cx="2286000" cy="1704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886200"/>
            <a:ext cx="325625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Analysis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838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More Will Be Done Later…..But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Find the “Unknowns” Now If You Can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Map / Quantify Them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Details Matter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Account for Risks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743200"/>
            <a:ext cx="2792875" cy="376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Costs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838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What to Include? 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Design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Right-of-Way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Utilities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Construction</a:t>
            </a:r>
          </a:p>
          <a:p>
            <a:endParaRPr lang="en-US" sz="320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Who Provides What?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Typically in Current Year Dollars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Project type will determine level of detail</a:t>
            </a:r>
          </a:p>
          <a:p>
            <a:endParaRPr lang="en-US" sz="320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Costs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8382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How to Estimate? 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Don’t Use Per Mile Costs for everything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Determine Typical Section(s)	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Estimate earthwork if data is available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Estimate pavement costs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Estimate structure sizes and costs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Estimate other items (such as drainage) 	based on similar-type projects</a:t>
            </a:r>
          </a:p>
          <a:p>
            <a:endParaRPr lang="en-US" sz="320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endParaRPr lang="en-US" sz="320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	</a:t>
            </a:r>
          </a:p>
          <a:p>
            <a:endParaRPr lang="en-US" sz="320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	</a:t>
            </a:r>
          </a:p>
          <a:p>
            <a:endParaRPr lang="en-US" sz="320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/ TDFM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838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How Important are Traffic Estimates / Forecasts?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Millions of dollars spent each year based on them (design / construction)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Need them to be as accurate as possible based on best set of assumptions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Level of effort depends on what is needed (i.e., are you using them for?)</a:t>
            </a:r>
          </a:p>
          <a:p>
            <a:endParaRPr lang="en-US" sz="320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/ TDFM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838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Overview of Tools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	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	</a:t>
            </a:r>
          </a:p>
          <a:p>
            <a:endParaRPr lang="en-US" sz="320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438400"/>
            <a:ext cx="8382000" cy="304698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Historic Traffic Counts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Classification Counts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Spreadsheets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Travel Demand Models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Microsimulation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Statewide Factors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Data / Surveys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Constrained / 	Unconstrained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Professional Judgment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/ TDFM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What’s a Model?</a:t>
            </a:r>
          </a:p>
          <a:p>
            <a:endParaRPr lang="en-US" sz="320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Mathematical formulas / equations used to replicate ‘real world’ travel behaviors</a:t>
            </a:r>
          </a:p>
          <a:p>
            <a:endParaRPr lang="en-US" sz="320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r>
              <a:rPr lang="en-US" sz="3200" dirty="0" smtClean="0">
                <a:solidFill>
                  <a:srgbClr val="0070C0"/>
                </a:solidFill>
              </a:rPr>
              <a:t>Are they the Only Answer?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	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	Not at all.  They are simply </a:t>
            </a:r>
            <a:r>
              <a:rPr lang="en-US" sz="3200" u="sng" dirty="0" smtClean="0">
                <a:solidFill>
                  <a:srgbClr val="0070C0"/>
                </a:solidFill>
              </a:rPr>
              <a:t>one tool</a:t>
            </a:r>
            <a:r>
              <a:rPr lang="en-US" sz="3200" dirty="0" smtClean="0">
                <a:solidFill>
                  <a:srgbClr val="0070C0"/>
                </a:solidFill>
              </a:rPr>
              <a:t> in the 	toolbox.</a:t>
            </a:r>
            <a:endParaRPr lang="en-US" sz="320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/ TDFM</a:t>
            </a:r>
            <a:endParaRPr lang="en-US" dirty="0"/>
          </a:p>
        </p:txBody>
      </p:sp>
      <p:pic>
        <p:nvPicPr>
          <p:cNvPr id="8" name="Picture 2" descr="Q:\TRF - Traffic\RESOURCES\3_Tiers.jpg"/>
          <p:cNvPicPr>
            <a:picLocks noChangeAspect="1" noChangeArrowheads="1"/>
          </p:cNvPicPr>
          <p:nvPr/>
        </p:nvPicPr>
        <p:blipFill>
          <a:blip r:embed="rId2" cstate="print"/>
          <a:srcRect t="9851" b="3694"/>
          <a:stretch>
            <a:fillRect/>
          </a:stretch>
        </p:blipFill>
        <p:spPr bwMode="auto">
          <a:xfrm>
            <a:off x="304800" y="1508125"/>
            <a:ext cx="7102475" cy="5349875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696200" y="1219200"/>
            <a:ext cx="137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Macro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772400" y="3048000"/>
            <a:ext cx="137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Meso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772400" y="4724400"/>
            <a:ext cx="137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Micro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295400"/>
            <a:ext cx="84582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4900" dirty="0" smtClean="0"/>
              <a:t>Planning Stage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If </a:t>
            </a:r>
            <a:r>
              <a:rPr lang="en-US" dirty="0" smtClean="0">
                <a:solidFill>
                  <a:srgbClr val="0070C0"/>
                </a:solidFill>
              </a:rPr>
              <a:t>done well, </a:t>
            </a:r>
            <a:r>
              <a:rPr lang="en-US" dirty="0" smtClean="0">
                <a:solidFill>
                  <a:srgbClr val="0070C0"/>
                </a:solidFill>
              </a:rPr>
              <a:t>a smooth transition into design</a:t>
            </a:r>
            <a:r>
              <a:rPr lang="en-US" dirty="0" smtClean="0">
                <a:solidFill>
                  <a:srgbClr val="0070C0"/>
                </a:solidFill>
              </a:rPr>
              <a:t>.  If not done well………..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5842" name="Picture 2" descr="Pearls Before Sw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1" y="3657600"/>
            <a:ext cx="7916774" cy="250698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09600" y="3200400"/>
            <a:ext cx="368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Pearls Before Swine</a:t>
            </a:r>
            <a:r>
              <a:rPr lang="en-US" dirty="0" smtClean="0"/>
              <a:t> by Stephan Pastis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/ TDFM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676400"/>
            <a:ext cx="838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Calibration </a:t>
            </a:r>
            <a:r>
              <a:rPr lang="en-US" sz="320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/ Validation of Models</a:t>
            </a:r>
            <a:endParaRPr lang="en-US" sz="320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All models should be calibrated / validated to reasonable levels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Validation is important, but calibration of interim steps is critical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Consider unique travel patterns nearby which could impact your model</a:t>
            </a:r>
          </a:p>
          <a:p>
            <a:endParaRPr lang="en-US" sz="320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/ TDFM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Potential Issues: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Lack of sufficient data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Does all the input data exist?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Underestimation of effort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How long will it take?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Too much information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What does the project team really need?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Communication: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Are all users being considered?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/ TDFM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Suggestions: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Scoping:  Proper scoping saves headaches later in the project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Discussion:  Discussions of what tool(s) to use is very important (short term / long term)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Communication:  Continual communication between project team and traffic staff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	</a:t>
            </a:r>
          </a:p>
          <a:p>
            <a:endParaRPr lang="en-US" sz="320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Multimodal Aspects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600200"/>
            <a:ext cx="838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Don’t Forget About Other Modes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Pedestrians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Cyclists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Transit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Freight</a:t>
            </a:r>
          </a:p>
          <a:p>
            <a:endParaRPr lang="en-US" sz="320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How Do We 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Include Operations?</a:t>
            </a:r>
          </a:p>
        </p:txBody>
      </p:sp>
      <p:pic>
        <p:nvPicPr>
          <p:cNvPr id="4" name="Picture 3" descr="System Map for P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2133600"/>
            <a:ext cx="3760696" cy="2720504"/>
          </a:xfrm>
          <a:prstGeom prst="rect">
            <a:avLst/>
          </a:prstGeom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429000"/>
            <a:ext cx="23241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Summary: The Keys to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1524000"/>
            <a:ext cx="8610600" cy="487680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pPr marL="0">
              <a:buFont typeface="Arial" pitchFamily="34" charset="0"/>
              <a:buChar char="•"/>
            </a:pPr>
            <a:r>
              <a:rPr lang="en-US" sz="35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Make “Good” Decisions Up Front</a:t>
            </a:r>
          </a:p>
          <a:p>
            <a:pPr marL="0">
              <a:buFont typeface="Arial" pitchFamily="34" charset="0"/>
              <a:buChar char="•"/>
            </a:pPr>
            <a:r>
              <a:rPr lang="en-US" sz="35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Involve All Disciplines</a:t>
            </a:r>
          </a:p>
          <a:p>
            <a:pPr marL="0">
              <a:buFont typeface="Arial" pitchFamily="34" charset="0"/>
              <a:buChar char="•"/>
            </a:pPr>
            <a:r>
              <a:rPr lang="en-US" sz="35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Lean Towards Doing More</a:t>
            </a:r>
          </a:p>
          <a:p>
            <a:pPr marL="0">
              <a:buFont typeface="Arial" pitchFamily="34" charset="0"/>
              <a:buChar char="•"/>
            </a:pPr>
            <a:r>
              <a:rPr lang="en-US" sz="35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Get Others Involved Early</a:t>
            </a:r>
          </a:p>
          <a:p>
            <a:pPr marL="731520" lvl="3">
              <a:buFont typeface="Arial" pitchFamily="34" charset="0"/>
              <a:buChar char="•"/>
            </a:pPr>
            <a:r>
              <a:rPr lang="en-US" sz="29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Agencies</a:t>
            </a:r>
          </a:p>
          <a:p>
            <a:pPr marL="731520" lvl="3">
              <a:buFont typeface="Arial" pitchFamily="34" charset="0"/>
              <a:buChar char="•"/>
            </a:pPr>
            <a:r>
              <a:rPr lang="en-US" sz="29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Local Officials</a:t>
            </a:r>
          </a:p>
          <a:p>
            <a:pPr marL="731520" lvl="3">
              <a:buFont typeface="Arial" pitchFamily="34" charset="0"/>
              <a:buChar char="•"/>
            </a:pPr>
            <a:r>
              <a:rPr lang="en-US" sz="29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Stakeholders</a:t>
            </a:r>
            <a:endParaRPr lang="en-US" sz="290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marL="731520" lvl="3">
              <a:buFont typeface="Arial" pitchFamily="34" charset="0"/>
              <a:buChar char="•"/>
            </a:pPr>
            <a:r>
              <a:rPr lang="en-US" sz="29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Public</a:t>
            </a:r>
          </a:p>
          <a:p>
            <a:pPr marL="731520" lvl="3">
              <a:buFont typeface="Arial" pitchFamily="34" charset="0"/>
              <a:buChar char="•"/>
            </a:pPr>
            <a:r>
              <a:rPr lang="en-US" sz="29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Other Divisions</a:t>
            </a:r>
          </a:p>
          <a:p>
            <a:pPr marL="0">
              <a:buFont typeface="Arial" pitchFamily="34" charset="0"/>
              <a:buChar char="•"/>
            </a:pPr>
            <a:r>
              <a:rPr lang="en-US" sz="35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Document Everything</a:t>
            </a:r>
          </a:p>
          <a:p>
            <a:pPr marL="0">
              <a:buFont typeface="Arial" pitchFamily="34" charset="0"/>
              <a:buChar char="•"/>
            </a:pPr>
            <a:r>
              <a:rPr lang="en-US" sz="35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Manage Expectations</a:t>
            </a:r>
          </a:p>
          <a:p>
            <a:pPr marL="0">
              <a:buFont typeface="Arial" pitchFamily="34" charset="0"/>
              <a:buChar char="•"/>
            </a:pPr>
            <a:r>
              <a:rPr lang="en-US" sz="35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Control Risks</a:t>
            </a:r>
            <a:endParaRPr lang="en-US" sz="35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4900" dirty="0" smtClean="0"/>
              <a:t>Planning Focus Areas </a:t>
            </a:r>
            <a:br>
              <a:rPr lang="en-US" sz="4900" dirty="0" smtClean="0"/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2590800"/>
            <a:ext cx="2885209" cy="373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2057400"/>
            <a:ext cx="5181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Manage Risks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70C0"/>
                </a:solidFill>
              </a:rPr>
              <a:t>What We Know?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70C0"/>
                </a:solidFill>
              </a:rPr>
              <a:t>What We Don’t Know?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70C0"/>
                </a:solidFill>
              </a:rPr>
              <a:t>Total Unknowns</a:t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3600" dirty="0" smtClean="0">
                <a:solidFill>
                  <a:srgbClr val="0070C0"/>
                </a:solidFill>
              </a:rPr>
              <a:t/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3600" dirty="0" smtClean="0">
                <a:solidFill>
                  <a:srgbClr val="0070C0"/>
                </a:solidFill>
              </a:rPr>
              <a:t/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3600" dirty="0" smtClean="0">
                <a:solidFill>
                  <a:srgbClr val="0070C0"/>
                </a:solidFill>
              </a:rPr>
              <a:t>Build a project foundation for success.  </a:t>
            </a:r>
            <a:r>
              <a:rPr lang="en-US" sz="3200" dirty="0" smtClean="0">
                <a:solidFill>
                  <a:srgbClr val="0070C0"/>
                </a:solidFill>
              </a:rPr>
              <a:t/>
            </a:r>
            <a:br>
              <a:rPr lang="en-US" sz="3200" dirty="0" smtClean="0">
                <a:solidFill>
                  <a:srgbClr val="0070C0"/>
                </a:solidFill>
              </a:rPr>
            </a:b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45720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>Planning Stage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3" name="Picture 2" descr="publicdiagram_new[1]_Pag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2133600"/>
            <a:ext cx="4543045" cy="2205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28600" y="1752600"/>
            <a:ext cx="457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First “official” step in the continuum </a:t>
            </a:r>
            <a:br>
              <a:rPr lang="en-US" sz="2800" dirty="0" smtClean="0">
                <a:solidFill>
                  <a:srgbClr val="0070C0"/>
                </a:solidFill>
              </a:rPr>
            </a:br>
            <a:r>
              <a:rPr lang="en-US" sz="2800" dirty="0" smtClean="0">
                <a:solidFill>
                  <a:srgbClr val="0070C0"/>
                </a:solidFill>
              </a:rPr>
              <a:t>of project development.</a:t>
            </a:r>
            <a:br>
              <a:rPr lang="en-US" sz="2800" dirty="0" smtClean="0">
                <a:solidFill>
                  <a:srgbClr val="0070C0"/>
                </a:solidFill>
              </a:rPr>
            </a:br>
            <a:r>
              <a:rPr lang="en-US" sz="2800" dirty="0" smtClean="0">
                <a:solidFill>
                  <a:srgbClr val="0070C0"/>
                </a:solidFill>
              </a:rPr>
              <a:t/>
            </a:r>
            <a:br>
              <a:rPr lang="en-US" sz="2800" dirty="0" smtClean="0">
                <a:solidFill>
                  <a:srgbClr val="0070C0"/>
                </a:solidFill>
              </a:rPr>
            </a:br>
            <a:r>
              <a:rPr lang="en-US" sz="2800" u="sng" dirty="0" smtClean="0">
                <a:solidFill>
                  <a:srgbClr val="0070C0"/>
                </a:solidFill>
              </a:rPr>
              <a:t>Sets: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Project Expectations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Local Official Expectation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Stakeholder Expectations</a:t>
            </a:r>
            <a:endParaRPr lang="en-US" sz="28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Budgets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Some Aspects of Design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Focus Areas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Purpose &amp; Need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Local Official Involvement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Stakeholder </a:t>
            </a: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Involvement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Environmental Analysis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Capital Costs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Traffic / TDFM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Multimodal Aspects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Operations</a:t>
            </a:r>
          </a:p>
          <a:p>
            <a:endParaRPr lang="en-US" sz="320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SHEET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7200" y="3276600"/>
            <a:ext cx="4537135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&amp; Need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676400"/>
            <a:ext cx="838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Be Realistic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Transportation Purpose is the Focus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Use KYTC’s Guidance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Develop DRAFT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Get Buy In From Others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Revise As Necessary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Needs Reinforce the Purpose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Relate Purpose &amp; Need to Measures / Technical Analysis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	</a:t>
            </a:r>
          </a:p>
        </p:txBody>
      </p:sp>
      <p:pic>
        <p:nvPicPr>
          <p:cNvPr id="5" name="Picture 4" descr="IMG_0297.JPG"/>
          <p:cNvPicPr>
            <a:picLocks noChangeAspect="1"/>
          </p:cNvPicPr>
          <p:nvPr/>
        </p:nvPicPr>
        <p:blipFill>
          <a:blip r:embed="rId2" cstate="print"/>
          <a:srcRect t="13476" b="31646"/>
          <a:stretch>
            <a:fillRect/>
          </a:stretch>
        </p:blipFill>
        <p:spPr>
          <a:xfrm>
            <a:off x="4495800" y="2895600"/>
            <a:ext cx="4114800" cy="1505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Local Official /Stakeholder </a:t>
            </a:r>
            <a:r>
              <a:rPr lang="en-US" dirty="0" smtClean="0"/>
              <a:t>Involvement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838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Who to Involve? 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Elected Officials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Local / State Agency Technical Staff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Resource Agencies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</a:rPr>
              <a:t>Public</a:t>
            </a:r>
            <a:endParaRPr lang="en-US" sz="320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endParaRPr lang="en-US" sz="320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When to Involve Them?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Scoping Stage(s)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Technical Work / Reviews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Decision Making</a:t>
            </a:r>
          </a:p>
        </p:txBody>
      </p:sp>
      <p:pic>
        <p:nvPicPr>
          <p:cNvPr id="6" name="Picture 4" descr="J:\0 To be archived\173466-West End Alternatives Analysis_ClosedforReferenceOnly\5.0 Project Data\5.2 Public Outreach and Involvement\Photos from Events\Public Meeting - August 2011\BWE August 2011 Meetings (4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9" b="37337"/>
          <a:stretch/>
        </p:blipFill>
        <p:spPr bwMode="auto">
          <a:xfrm>
            <a:off x="4965320" y="3581400"/>
            <a:ext cx="3615116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Involvement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838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How to Involve? 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One on One Meetings / Interviews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Group Meetings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Surveys </a:t>
            </a:r>
          </a:p>
          <a:p>
            <a:pPr lvl="2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On-line</a:t>
            </a:r>
          </a:p>
          <a:p>
            <a:pPr lvl="2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Paper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Open House Meetings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Social Media</a:t>
            </a:r>
          </a:p>
          <a:p>
            <a:endParaRPr lang="en-US" sz="320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One Size Doesn’t Fit All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981326"/>
            <a:ext cx="33528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Involvement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Offer Opportunities for Meaningful Discussion and Involvement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Build &amp; Shape Project Decisions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Avoid Conflicts in the Future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Listen to Other Points of View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Get Better Projects</a:t>
            </a:r>
          </a:p>
        </p:txBody>
      </p:sp>
      <p:pic>
        <p:nvPicPr>
          <p:cNvPr id="4" name="Picture 4" descr="J:\0 To be archived\173466-West End Alternatives Analysis_ClosedforReferenceOnly\5.0 Project Data\5.2 Public Outreach and Involvement\Photos from Events\Land use Charrette - April 2011\BwayWE_Charrette-0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35" t="505" r="47321"/>
          <a:stretch/>
        </p:blipFill>
        <p:spPr bwMode="auto">
          <a:xfrm>
            <a:off x="6019800" y="2362200"/>
            <a:ext cx="2819399" cy="43052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F30E28F43D84881B1E447717B93F8" ma:contentTypeVersion="7" ma:contentTypeDescription="Create a new document." ma:contentTypeScope="" ma:versionID="b748e49c15c57adbcf31b8296ec0e051">
  <xsd:schema xmlns:xsd="http://www.w3.org/2001/XMLSchema" xmlns:xs="http://www.w3.org/2001/XMLSchema" xmlns:p="http://schemas.microsoft.com/office/2006/metadata/properties" xmlns:ns2="b47a5aad-adfb-4dac-9d3f-47090e67d565" targetNamespace="http://schemas.microsoft.com/office/2006/metadata/properties" ma:root="true" ma:fieldsID="10e404f992e9072f4276d4f787b18ba3" ns2:_="">
    <xsd:import namespace="b47a5aad-adfb-4dac-9d3f-47090e67d565"/>
    <xsd:element name="properties">
      <xsd:complexType>
        <xsd:sequence>
          <xsd:element name="documentManagement">
            <xsd:complexType>
              <xsd:all>
                <xsd:element ref="ns2:Speakers" minOccurs="0"/>
                <xsd:element ref="ns2:Day" minOccurs="0"/>
                <xsd:element ref="ns2:Year" minOccurs="0"/>
                <xsd:element ref="ns2: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a5aad-adfb-4dac-9d3f-47090e67d565" elementFormDefault="qualified">
    <xsd:import namespace="http://schemas.microsoft.com/office/2006/documentManagement/types"/>
    <xsd:import namespace="http://schemas.microsoft.com/office/infopath/2007/PartnerControls"/>
    <xsd:element name="Speakers" ma:index="4" nillable="true" ma:displayName="Speakers" ma:internalName="Speakers" ma:readOnly="false">
      <xsd:simpleType>
        <xsd:restriction base="dms:Note">
          <xsd:maxLength value="255"/>
        </xsd:restriction>
      </xsd:simpleType>
    </xsd:element>
    <xsd:element name="Day" ma:index="5" nillable="true" ma:displayName="Day" ma:internalName="Day" ma:readOnly="false">
      <xsd:simpleType>
        <xsd:restriction base="dms:Text">
          <xsd:maxLength value="255"/>
        </xsd:restriction>
      </xsd:simpleType>
    </xsd:element>
    <xsd:element name="Year" ma:index="6" nillable="true" ma:displayName="Year" ma:internalName="Year" ma:readOnly="false">
      <xsd:simpleType>
        <xsd:restriction base="dms:Text">
          <xsd:maxLength value="255"/>
        </xsd:restriction>
      </xsd:simpleType>
    </xsd:element>
    <xsd:element name="Section" ma:index="7" nillable="true" ma:displayName="Section" ma:internalName="Sect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eakers xmlns="b47a5aad-adfb-4dac-9d3f-47090e67d565">Shawn Dikes</Speakers>
    <Year xmlns="b47a5aad-adfb-4dac-9d3f-47090e67d565">2015</Year>
    <Section xmlns="b47a5aad-adfb-4dac-9d3f-47090e67d565">Planning</Section>
    <Day xmlns="b47a5aad-adfb-4dac-9d3f-47090e67d565">Wednesday</Day>
  </documentManagement>
</p:properties>
</file>

<file path=customXml/itemProps1.xml><?xml version="1.0" encoding="utf-8"?>
<ds:datastoreItem xmlns:ds="http://schemas.openxmlformats.org/officeDocument/2006/customXml" ds:itemID="{76A89D06-598B-4A9C-8CF1-081D97869B38}"/>
</file>

<file path=customXml/itemProps2.xml><?xml version="1.0" encoding="utf-8"?>
<ds:datastoreItem xmlns:ds="http://schemas.openxmlformats.org/officeDocument/2006/customXml" ds:itemID="{6D517A52-07D3-4F65-A098-3AC75BA4F5FE}"/>
</file>

<file path=customXml/itemProps3.xml><?xml version="1.0" encoding="utf-8"?>
<ds:datastoreItem xmlns:ds="http://schemas.openxmlformats.org/officeDocument/2006/customXml" ds:itemID="{4D25588B-47AD-449A-8C8E-046323A39B11}"/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646</TotalTime>
  <Words>641</Words>
  <Application>Microsoft Office PowerPoint</Application>
  <PresentationFormat>On-screen Show (4:3)</PresentationFormat>
  <Paragraphs>199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Median</vt:lpstr>
      <vt:lpstr>Planning for Design</vt:lpstr>
      <vt:lpstr>   Planning Stage  If done well, a smooth transition into design.  If not done well………..   </vt:lpstr>
      <vt:lpstr>  Planning Focus Areas   </vt:lpstr>
      <vt:lpstr>   Planning Stage  </vt:lpstr>
      <vt:lpstr>Planning Focus Areas</vt:lpstr>
      <vt:lpstr>Purpose &amp; Need</vt:lpstr>
      <vt:lpstr>Local Official /Stakeholder Involvement</vt:lpstr>
      <vt:lpstr>Stakeholder Involvement</vt:lpstr>
      <vt:lpstr>Stakeholder Involvement</vt:lpstr>
      <vt:lpstr>Environmental Analysis</vt:lpstr>
      <vt:lpstr>Environmental Analysis</vt:lpstr>
      <vt:lpstr>Environmental Analysis</vt:lpstr>
      <vt:lpstr>Environmental Analysis</vt:lpstr>
      <vt:lpstr>Capital Costs</vt:lpstr>
      <vt:lpstr>Capital Costs</vt:lpstr>
      <vt:lpstr>Traffic / TDFM</vt:lpstr>
      <vt:lpstr>Traffic / TDFM</vt:lpstr>
      <vt:lpstr>Traffic / TDFM</vt:lpstr>
      <vt:lpstr>Traffic / TDFM</vt:lpstr>
      <vt:lpstr>Traffic / TDFM</vt:lpstr>
      <vt:lpstr>Traffic / TDFM</vt:lpstr>
      <vt:lpstr>Traffic / TDFM</vt:lpstr>
      <vt:lpstr>Multimodal Aspects</vt:lpstr>
      <vt:lpstr>Summary: The Keys to Success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BRT and intermodal facilities: Not just for small cities anymore</dc:title>
  <dc:creator>Dikes, Shawn P.</dc:creator>
  <cp:lastModifiedBy>Dikes</cp:lastModifiedBy>
  <cp:revision>63</cp:revision>
  <dcterms:created xsi:type="dcterms:W3CDTF">2006-08-16T00:00:00Z</dcterms:created>
  <dcterms:modified xsi:type="dcterms:W3CDTF">2015-09-04T15:29:13Z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0x0101009E0F30E28F43D84881B1E447717B93F8</vt:lpwstr>
  </property>
</Properties>
</file>